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0"/>
    <p:restoredTop sz="94612"/>
  </p:normalViewPr>
  <p:slideViewPr>
    <p:cSldViewPr snapToGrid="0" snapToObjects="1">
      <p:cViewPr varScale="1">
        <p:scale>
          <a:sx n="78" d="100"/>
          <a:sy n="78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2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8540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5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73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99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01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1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9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4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7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2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10/27/19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1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5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49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7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36FA82-5048-4A84-A65D-3CC7A68D5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3500" b="11594"/>
          <a:stretch/>
        </p:blipFill>
        <p:spPr>
          <a:xfrm>
            <a:off x="-528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A97C64-3B21-034E-B33C-6C964FF32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342522"/>
            <a:ext cx="9440034" cy="1828801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chemeClr val="tx1"/>
                </a:solidFill>
              </a:rPr>
              <a:t>Tiered Lesson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2A34A-95B8-574F-811C-22F3C15B7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0" y="6308861"/>
            <a:ext cx="9440034" cy="549129"/>
          </a:xfrm>
        </p:spPr>
        <p:txBody>
          <a:bodyPr>
            <a:normAutofit/>
          </a:bodyPr>
          <a:lstStyle/>
          <a:p>
            <a:r>
              <a:rPr lang="en-US" sz="2400" b="1" dirty="0"/>
              <a:t>By: Alyssia Bray, Camille </a:t>
            </a:r>
            <a:r>
              <a:rPr lang="en-US" sz="2400" b="1" dirty="0" err="1"/>
              <a:t>Montplaisir</a:t>
            </a:r>
            <a:r>
              <a:rPr lang="en-US" sz="2400" b="1" dirty="0"/>
              <a:t> Allen, Mia Mackay and Zeina </a:t>
            </a:r>
            <a:r>
              <a:rPr lang="en-US" sz="2400" b="1" dirty="0" err="1"/>
              <a:t>Jhaish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7E563-2FA4-7D47-B8D1-35383E365020}"/>
              </a:ext>
            </a:extLst>
          </p:cNvPr>
          <p:cNvSpPr txBox="1"/>
          <p:nvPr/>
        </p:nvSpPr>
        <p:spPr>
          <a:xfrm>
            <a:off x="1650328" y="3138054"/>
            <a:ext cx="8880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Lesson Topic: Heroes</a:t>
            </a:r>
          </a:p>
          <a:p>
            <a:pPr algn="ctr"/>
            <a:r>
              <a:rPr lang="en-US" sz="3200" b="1" dirty="0"/>
              <a:t>Grade Level: 6th (11-12 years old)</a:t>
            </a:r>
          </a:p>
        </p:txBody>
      </p:sp>
    </p:spTree>
    <p:extLst>
      <p:ext uri="{BB962C8B-B14F-4D97-AF65-F5344CB8AC3E}">
        <p14:creationId xmlns:p14="http://schemas.microsoft.com/office/powerpoint/2010/main" val="141507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2C26-AF12-4D4D-A243-09BDCF9CE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1430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sz="6700" b="1" dirty="0"/>
              <a:t>RTI Tiered Lesson </a:t>
            </a:r>
            <a:br>
              <a:rPr lang="en-US" sz="6000" b="1" dirty="0"/>
            </a:br>
            <a:r>
              <a:rPr lang="en-US" sz="4400" b="1" dirty="0"/>
              <a:t>Tier 3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1789A-E187-C747-982C-DF895415E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1894114"/>
            <a:ext cx="11495314" cy="46699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CA" sz="2600" dirty="0">
                <a:effectLst/>
              </a:rPr>
              <a:t>Students who have a grip on the concepts can have one-on-one discussions to elicit information from Tier 3 students. </a:t>
            </a:r>
          </a:p>
          <a:p>
            <a:pPr>
              <a:buFont typeface="Wingdings" pitchFamily="2" charset="2"/>
              <a:buChar char="v"/>
            </a:pPr>
            <a:r>
              <a:rPr lang="en-CA" sz="2600" dirty="0">
                <a:effectLst/>
              </a:rPr>
              <a:t>Teacher assistance is also highly available. </a:t>
            </a:r>
          </a:p>
          <a:p>
            <a:pPr>
              <a:buFont typeface="Wingdings" pitchFamily="2" charset="2"/>
              <a:buChar char="v"/>
            </a:pPr>
            <a:r>
              <a:rPr lang="en-CA" sz="2600" dirty="0">
                <a:effectLst/>
              </a:rPr>
              <a:t>The student can then create a collage of their heroism ideas in pictures only. </a:t>
            </a:r>
          </a:p>
          <a:p>
            <a:pPr>
              <a:buFont typeface="Wingdings" pitchFamily="2" charset="2"/>
              <a:buChar char="v"/>
            </a:pPr>
            <a:r>
              <a:rPr lang="en-CA" sz="2600" dirty="0">
                <a:effectLst/>
              </a:rPr>
              <a:t>They would have the option of presenting to the teacher only</a:t>
            </a:r>
          </a:p>
          <a:p>
            <a:pPr>
              <a:buFont typeface="Wingdings" pitchFamily="2" charset="2"/>
              <a:buChar char="v"/>
            </a:pPr>
            <a:r>
              <a:rPr lang="en-CA" sz="2600" dirty="0">
                <a:effectLst/>
              </a:rPr>
              <a:t>In the final creative writing task, the assessment will include a fill-in-the-blanks format with a word bank. 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2658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70E1-DC9C-0748-8CA9-3E5E95CD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8986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sz="6700" b="1" dirty="0"/>
              <a:t>Assessments </a:t>
            </a:r>
            <a:br>
              <a:rPr lang="en-US" b="1" dirty="0"/>
            </a:br>
            <a:r>
              <a:rPr lang="en-US" sz="4400" b="1" dirty="0"/>
              <a:t>Part 1: Collage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694A-4A91-7D46-B73F-D233975B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86" y="1632857"/>
            <a:ext cx="11560628" cy="484958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CA" dirty="0">
                <a:effectLst/>
              </a:rPr>
              <a:t>The students will be assessed through a creative assessment, a collage. </a:t>
            </a:r>
          </a:p>
          <a:p>
            <a:pPr>
              <a:buFont typeface="Wingdings" pitchFamily="2" charset="2"/>
              <a:buChar char="v"/>
            </a:pPr>
            <a:r>
              <a:rPr lang="en-CA" dirty="0">
                <a:effectLst/>
              </a:rPr>
              <a:t>Students will be asked to create a collage using headline news, online reports, pictures, heroic stories, and their own drawing. </a:t>
            </a:r>
          </a:p>
          <a:p>
            <a:pPr>
              <a:buFont typeface="Wingdings" pitchFamily="2" charset="2"/>
              <a:buChar char="v"/>
            </a:pPr>
            <a:r>
              <a:rPr lang="en-CA" dirty="0">
                <a:effectLst/>
              </a:rPr>
              <a:t>Allows the teacher to identify who is struggling with finding proper content.</a:t>
            </a:r>
          </a:p>
          <a:p>
            <a:pPr>
              <a:buFont typeface="Wingdings" pitchFamily="2" charset="2"/>
              <a:buChar char="v"/>
            </a:pPr>
            <a:r>
              <a:rPr lang="en-CA" dirty="0">
                <a:effectLst/>
              </a:rPr>
              <a:t>Students will be evaluated on the overall content and cohesiveness of their collage. </a:t>
            </a:r>
          </a:p>
          <a:p>
            <a:pPr>
              <a:buFont typeface="Wingdings" pitchFamily="2" charset="2"/>
              <a:buChar char="v"/>
            </a:pPr>
            <a:r>
              <a:rPr lang="en-CA" dirty="0">
                <a:effectLst/>
              </a:rPr>
              <a:t>Students having difficulties (Tier 2) could work in groups and help with each other’s projects. </a:t>
            </a:r>
          </a:p>
          <a:p>
            <a:pPr>
              <a:buFont typeface="Wingdings" pitchFamily="2" charset="2"/>
              <a:buChar char="v"/>
            </a:pPr>
            <a:r>
              <a:rPr lang="en-CA" dirty="0">
                <a:effectLst/>
              </a:rPr>
              <a:t>For those who need extra help (Tier 3), they would be allowed to only use pictures and visuals for their collage.</a:t>
            </a:r>
          </a:p>
          <a:p>
            <a:pPr>
              <a:buFont typeface="Wingdings" pitchFamily="2" charset="2"/>
              <a:buChar char="v"/>
            </a:pPr>
            <a:r>
              <a:rPr lang="en-CA" dirty="0">
                <a:effectLst/>
              </a:rPr>
              <a:t>Advanced students (Tier 1) can elaborate further by incorporating examples of heroes from everyday life and from their local community.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BEC651-2E3C-504B-AC39-4FD4A91B930F}"/>
              </a:ext>
            </a:extLst>
          </p:cNvPr>
          <p:cNvSpPr/>
          <p:nvPr/>
        </p:nvSpPr>
        <p:spPr>
          <a:xfrm>
            <a:off x="8473984" y="709527"/>
            <a:ext cx="3440430" cy="923330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>
                  <a:solidFill>
                    <a:schemeClr val="accent2"/>
                  </a:solidFill>
                </a:ln>
              </a:rPr>
              <a:t>Worth 20%</a:t>
            </a:r>
          </a:p>
        </p:txBody>
      </p:sp>
    </p:spTree>
    <p:extLst>
      <p:ext uri="{BB962C8B-B14F-4D97-AF65-F5344CB8AC3E}">
        <p14:creationId xmlns:p14="http://schemas.microsoft.com/office/powerpoint/2010/main" val="333460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C90C0-EDB3-B244-BF4A-80DCD7939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36073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sz="6700" b="1" dirty="0"/>
              <a:t>Assessments </a:t>
            </a:r>
            <a:br>
              <a:rPr lang="en-US" b="1" dirty="0"/>
            </a:br>
            <a:r>
              <a:rPr lang="en-US" sz="4400" b="1" dirty="0"/>
              <a:t>Part 2: Oral Presentation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7D361-A435-0F4D-9C79-826BD2196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1924052"/>
            <a:ext cx="11397342" cy="4623705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CA" sz="5100" dirty="0">
                <a:effectLst/>
              </a:rPr>
              <a:t>The students are asked to present the hero of their choice. </a:t>
            </a:r>
          </a:p>
          <a:p>
            <a:pPr>
              <a:buFont typeface="Wingdings" pitchFamily="2" charset="2"/>
              <a:buChar char="v"/>
            </a:pPr>
            <a:r>
              <a:rPr lang="en-CA" sz="5100" dirty="0">
                <a:effectLst/>
              </a:rPr>
              <a:t>This second assessment allows the teacher to evaluate the students’ critical thinking, as well as their understanding of the topic and their capacity to express/share their opinions. </a:t>
            </a:r>
          </a:p>
          <a:p>
            <a:pPr>
              <a:buFont typeface="Wingdings" pitchFamily="2" charset="2"/>
              <a:buChar char="v"/>
            </a:pPr>
            <a:r>
              <a:rPr lang="en-CA" sz="5100" dirty="0">
                <a:effectLst/>
              </a:rPr>
              <a:t>Students with difficulties can work in groups to help each other </a:t>
            </a:r>
          </a:p>
          <a:p>
            <a:pPr>
              <a:buFont typeface="Wingdings" pitchFamily="2" charset="2"/>
              <a:buChar char="v"/>
            </a:pPr>
            <a:r>
              <a:rPr lang="en-CA" sz="5100" dirty="0">
                <a:effectLst/>
              </a:rPr>
              <a:t>Instead of presenting in front of the whole classroom, they would present their hero to their peers within the group in a discussion form. </a:t>
            </a:r>
          </a:p>
          <a:p>
            <a:pPr>
              <a:buFont typeface="Wingdings" pitchFamily="2" charset="2"/>
              <a:buChar char="v"/>
            </a:pPr>
            <a:r>
              <a:rPr lang="en-CA" sz="5100" dirty="0">
                <a:effectLst/>
              </a:rPr>
              <a:t>For the students who are truly struggling, they would be able to present their hero in a one-on-one format with the teacher. </a:t>
            </a:r>
          </a:p>
          <a:p>
            <a:pPr>
              <a:buFont typeface="Wingdings" pitchFamily="2" charset="2"/>
              <a:buChar char="v"/>
            </a:pPr>
            <a:r>
              <a:rPr lang="en-CA" sz="5100" dirty="0">
                <a:effectLst/>
              </a:rPr>
              <a:t>The teacher would have given his/her availability beforehand.</a:t>
            </a:r>
          </a:p>
          <a:p>
            <a:pPr marL="36900" indent="0">
              <a:buNone/>
            </a:pPr>
            <a:br>
              <a:rPr lang="en-CA" dirty="0">
                <a:effectLst/>
              </a:rPr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48F01A-9932-A441-8044-068A367906BD}"/>
              </a:ext>
            </a:extLst>
          </p:cNvPr>
          <p:cNvSpPr/>
          <p:nvPr/>
        </p:nvSpPr>
        <p:spPr>
          <a:xfrm>
            <a:off x="138741" y="666752"/>
            <a:ext cx="3431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accent2"/>
                  </a:solidFill>
                </a:ln>
                <a:effectLst/>
              </a:rPr>
              <a:t>Worth 40%</a:t>
            </a:r>
          </a:p>
        </p:txBody>
      </p:sp>
    </p:spTree>
    <p:extLst>
      <p:ext uri="{BB962C8B-B14F-4D97-AF65-F5344CB8AC3E}">
        <p14:creationId xmlns:p14="http://schemas.microsoft.com/office/powerpoint/2010/main" val="2192204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68B7-576A-FA4A-8C67-6D8EADCC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0200"/>
          </a:xfrm>
        </p:spPr>
        <p:txBody>
          <a:bodyPr>
            <a:normAutofit/>
          </a:bodyPr>
          <a:lstStyle/>
          <a:p>
            <a:r>
              <a:rPr lang="en-US" sz="6000" b="1" dirty="0"/>
              <a:t>Assessments </a:t>
            </a:r>
            <a:br>
              <a:rPr lang="en-US" sz="6000" b="1" dirty="0"/>
            </a:br>
            <a:r>
              <a:rPr lang="en-US" sz="4000" b="1" dirty="0"/>
              <a:t>Part 3: Creative Writing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6D05B-9EB3-1342-B387-AFF4EF905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845129"/>
            <a:ext cx="11478985" cy="473528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CA" sz="2400" dirty="0">
                <a:effectLst/>
              </a:rPr>
              <a:t>This assessment allows the teacher to grasp their understanding of the topic. </a:t>
            </a:r>
          </a:p>
          <a:p>
            <a:pPr>
              <a:buFont typeface="Wingdings" pitchFamily="2" charset="2"/>
              <a:buChar char="v"/>
            </a:pPr>
            <a:r>
              <a:rPr lang="en-CA" sz="2400" dirty="0">
                <a:effectLst/>
              </a:rPr>
              <a:t>Students will write a creative essay about their own personal hero. </a:t>
            </a:r>
          </a:p>
          <a:p>
            <a:pPr>
              <a:buFont typeface="Wingdings" pitchFamily="2" charset="2"/>
              <a:buChar char="v"/>
            </a:pPr>
            <a:r>
              <a:rPr lang="en-CA" sz="2400" dirty="0">
                <a:effectLst/>
              </a:rPr>
              <a:t>Students would be free to choose the direction they are taking for this written assessment. </a:t>
            </a:r>
          </a:p>
          <a:p>
            <a:pPr>
              <a:buFont typeface="Wingdings" pitchFamily="2" charset="2"/>
              <a:buChar char="v"/>
            </a:pPr>
            <a:r>
              <a:rPr lang="en-CA" sz="2400" dirty="0">
                <a:effectLst/>
              </a:rPr>
              <a:t>This would allow advanced students to demonstrate further understanding </a:t>
            </a:r>
          </a:p>
          <a:p>
            <a:pPr>
              <a:buFont typeface="Wingdings" pitchFamily="2" charset="2"/>
              <a:buChar char="v"/>
            </a:pPr>
            <a:r>
              <a:rPr lang="en-CA" sz="2400" dirty="0">
                <a:effectLst/>
              </a:rPr>
              <a:t>Benefit to students with difficulties as they can choose what they are most comfortable with.</a:t>
            </a:r>
          </a:p>
          <a:p>
            <a:pPr>
              <a:buFont typeface="Wingdings" pitchFamily="2" charset="2"/>
              <a:buChar char="v"/>
            </a:pPr>
            <a:r>
              <a:rPr lang="en-CA" sz="2400" dirty="0">
                <a:effectLst/>
              </a:rPr>
              <a:t>The length of the essay would be shorter and a word bank handout would be distributed. </a:t>
            </a:r>
          </a:p>
          <a:p>
            <a:pPr>
              <a:buFont typeface="Wingdings" pitchFamily="2" charset="2"/>
              <a:buChar char="v"/>
            </a:pPr>
            <a:r>
              <a:rPr lang="en-CA" sz="2400" dirty="0">
                <a:effectLst/>
              </a:rPr>
              <a:t>For the one who are more struggling, a fill-in-the-blanks format with a word bank.</a:t>
            </a:r>
          </a:p>
          <a:p>
            <a:pPr>
              <a:buFont typeface="Wingdings" pitchFamily="2" charset="2"/>
              <a:buChar char="v"/>
            </a:pPr>
            <a:r>
              <a:rPr lang="en-CA" sz="2400" dirty="0">
                <a:effectLst/>
              </a:rPr>
              <a:t>Finally, the advanced students would peer-edit other students’ papers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647140-7FBB-7D42-B934-C324FDD67D6B}"/>
              </a:ext>
            </a:extLst>
          </p:cNvPr>
          <p:cNvSpPr/>
          <p:nvPr/>
        </p:nvSpPr>
        <p:spPr>
          <a:xfrm>
            <a:off x="8760227" y="800100"/>
            <a:ext cx="3431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accent2"/>
                  </a:solidFill>
                </a:ln>
                <a:effectLst/>
              </a:rPr>
              <a:t>Worth 40%</a:t>
            </a:r>
          </a:p>
        </p:txBody>
      </p:sp>
    </p:spTree>
    <p:extLst>
      <p:ext uri="{BB962C8B-B14F-4D97-AF65-F5344CB8AC3E}">
        <p14:creationId xmlns:p14="http://schemas.microsoft.com/office/powerpoint/2010/main" val="383484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1B86-F3D3-3947-9D47-E9524A7C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257300"/>
          </a:xfrm>
        </p:spPr>
        <p:txBody>
          <a:bodyPr/>
          <a:lstStyle/>
          <a:p>
            <a:r>
              <a:rPr lang="en-US" sz="6000" b="1" dirty="0"/>
              <a:t>KUD – Know (facts)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3F9F7-6F3E-1B4A-B8A6-92308D00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257301"/>
            <a:ext cx="11642272" cy="5159828"/>
          </a:xfrm>
        </p:spPr>
        <p:txBody>
          <a:bodyPr>
            <a:normAutofit fontScale="85000" lnSpcReduction="10000"/>
          </a:bodyPr>
          <a:lstStyle/>
          <a:p>
            <a:pPr marL="36900" indent="0">
              <a:buNone/>
            </a:pPr>
            <a:r>
              <a:rPr lang="en-CA" sz="3800" b="1" i="1" dirty="0">
                <a:effectLst/>
              </a:rPr>
              <a:t>The students will learn:</a:t>
            </a:r>
          </a:p>
          <a:p>
            <a:pPr>
              <a:buFont typeface="Wingdings" pitchFamily="2" charset="2"/>
              <a:buChar char="v"/>
            </a:pPr>
            <a:r>
              <a:rPr lang="en-CA" sz="3000" dirty="0">
                <a:effectLst/>
              </a:rPr>
              <a:t>The qualities that a hero demonstrates and the personality traits that are specific to them </a:t>
            </a:r>
          </a:p>
          <a:p>
            <a:pPr>
              <a:buFont typeface="Wingdings" pitchFamily="2" charset="2"/>
              <a:buChar char="v"/>
            </a:pPr>
            <a:r>
              <a:rPr lang="en-CA" sz="3000" dirty="0">
                <a:effectLst/>
              </a:rPr>
              <a:t>The kind of actions that are considered as heroic, whether it is in fiction or real world.</a:t>
            </a:r>
          </a:p>
          <a:p>
            <a:pPr>
              <a:buFont typeface="Wingdings" pitchFamily="2" charset="2"/>
              <a:buChar char="v"/>
            </a:pPr>
            <a:r>
              <a:rPr lang="en-CA" sz="3000" dirty="0">
                <a:effectLst/>
              </a:rPr>
              <a:t>The difference between fictional heroes and real life heroes, small heroes and big ones.</a:t>
            </a:r>
          </a:p>
          <a:p>
            <a:pPr>
              <a:buFont typeface="Wingdings" pitchFamily="2" charset="2"/>
              <a:buChar char="v"/>
            </a:pPr>
            <a:r>
              <a:rPr lang="en-CA" sz="3000" dirty="0">
                <a:effectLst/>
              </a:rPr>
              <a:t>The importance of every kind of hero and the effects they have on someone else’s life </a:t>
            </a:r>
            <a:br>
              <a:rPr lang="en-CA" sz="3000" dirty="0">
                <a:effectLst/>
              </a:rPr>
            </a:br>
            <a:r>
              <a:rPr lang="en-CA" sz="3000" dirty="0">
                <a:effectLst/>
              </a:rPr>
              <a:t>  </a:t>
            </a:r>
          </a:p>
          <a:p>
            <a:pPr>
              <a:buFont typeface="Wingdings" pitchFamily="2" charset="2"/>
              <a:buChar char="v"/>
            </a:pPr>
            <a:r>
              <a:rPr lang="en-CA" sz="3000" dirty="0">
                <a:effectLst/>
              </a:rPr>
              <a:t>To recognize and congratulate people for acts of bravery and selflessness.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0161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6E6CE-D7BF-D448-BB98-F529C435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257300"/>
          </a:xfrm>
        </p:spPr>
        <p:txBody>
          <a:bodyPr>
            <a:normAutofit/>
          </a:bodyPr>
          <a:lstStyle/>
          <a:p>
            <a:r>
              <a:rPr lang="en-US" sz="6000" b="1" dirty="0"/>
              <a:t>KUD – Understand (big ideas)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B40E5-5B9D-6E4E-95A8-0FB08C215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4" y="1387929"/>
            <a:ext cx="11691257" cy="5127171"/>
          </a:xfrm>
        </p:spPr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en-CA" sz="3800" b="1" i="1" dirty="0">
                <a:effectLst/>
              </a:rPr>
              <a:t>The students will understand: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CA" sz="3000" dirty="0">
                <a:effectLst/>
              </a:rPr>
              <a:t>Different ways a person or character can be considered a hero. 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CA" sz="3000" dirty="0">
                <a:effectLst/>
              </a:rPr>
              <a:t>Heroic acts come in all shapes and sizes. 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CA" sz="3000" dirty="0">
                <a:effectLst/>
              </a:rPr>
              <a:t>The definition of a hero goes beyond superheroes.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CA" sz="3000" dirty="0">
                <a:effectLst/>
              </a:rPr>
              <a:t>How heroes impact people's lives through their actions.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CA" sz="3000" dirty="0">
                <a:effectLst/>
              </a:rPr>
              <a:t>Heroic acts can inspire people.</a:t>
            </a:r>
          </a:p>
          <a:p>
            <a:pPr marL="36900" indent="0">
              <a:buNone/>
            </a:pPr>
            <a:br>
              <a:rPr lang="en-C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2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4B68-4CE9-9745-9C6D-82A615B3F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257300"/>
          </a:xfrm>
        </p:spPr>
        <p:txBody>
          <a:bodyPr>
            <a:normAutofit/>
          </a:bodyPr>
          <a:lstStyle/>
          <a:p>
            <a:r>
              <a:rPr lang="en-US" sz="6000" b="1" dirty="0"/>
              <a:t>KUD – Do (skills)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431E3-C7D7-4B4A-A472-D7303C212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0" y="1257300"/>
            <a:ext cx="11625943" cy="524147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CA" sz="3200" b="1" i="1" dirty="0">
                <a:effectLst/>
              </a:rPr>
              <a:t>The students will: 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Find someone who is a hero to them (fictional or real).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Describe why that person is their hero (the qualities, the acts…).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Explain how this person has impacted their life or someone else’s.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Present to the class their chosen hero.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Create a collage of their heroes: “Our hero wall”</a:t>
            </a:r>
            <a:br>
              <a:rPr lang="en-C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8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94DA-E52B-E545-8CAD-EDFE6E7F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257300"/>
          </a:xfrm>
        </p:spPr>
        <p:txBody>
          <a:bodyPr>
            <a:normAutofit/>
          </a:bodyPr>
          <a:lstStyle/>
          <a:p>
            <a:r>
              <a:rPr lang="en-US" sz="6000" b="1" dirty="0"/>
              <a:t>Assessment (KWL)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83C14-0ED1-6941-9029-E2D97CFB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4" y="1534886"/>
            <a:ext cx="11674929" cy="4963885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CA" sz="3200" b="1" i="1" dirty="0">
                <a:effectLst/>
              </a:rPr>
              <a:t>What they already Know: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Name five qualities that a hero need?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Can they identify who is the hero from given short stories/scenarios?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Give examples of a heroic act.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Why every little act of bravery is important?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Why should we praise heroes?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1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70A7-6B62-8743-8C2D-87097AB7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257300"/>
          </a:xfrm>
        </p:spPr>
        <p:txBody>
          <a:bodyPr>
            <a:normAutofit/>
          </a:bodyPr>
          <a:lstStyle/>
          <a:p>
            <a:r>
              <a:rPr lang="en-US" sz="6000" b="1" dirty="0"/>
              <a:t>Assessment (KWL)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0D93-4F97-934D-A3E5-F32336BD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4" y="1404258"/>
            <a:ext cx="11348357" cy="5061856"/>
          </a:xfrm>
        </p:spPr>
        <p:txBody>
          <a:bodyPr/>
          <a:lstStyle/>
          <a:p>
            <a:pPr marL="36900" indent="0">
              <a:buNone/>
            </a:pPr>
            <a:r>
              <a:rPr lang="en-CA" sz="3200" b="1" i="1" dirty="0">
                <a:effectLst/>
              </a:rPr>
              <a:t>What they Want (or will) to know: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What heroes do you want to learn about? 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When you were younger (or still today) did you pretend to be/or be saved by a hero?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What kind of heroes did you play?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Do you think we need heroes?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Why are heroes important to you?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1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D4EF-F270-B640-ACDC-805B5DBC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257300"/>
          </a:xfrm>
        </p:spPr>
        <p:txBody>
          <a:bodyPr>
            <a:normAutofit/>
          </a:bodyPr>
          <a:lstStyle/>
          <a:p>
            <a:r>
              <a:rPr lang="en-US" sz="6000" b="1" dirty="0"/>
              <a:t>Common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A2B22-DFEC-2849-834F-1FC1660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4" y="1551214"/>
            <a:ext cx="11642272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Most children think that a hero has to have superpowers.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It is important to recognize and appreciate that heroes do not only exist in stories.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It is the acts of bravery, the sense of justice and the commitment to other’s safety and happiness that makes heroes who they are.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Ask the students if they know someone who is a hero.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CA" sz="2600" dirty="0">
                <a:effectLst/>
              </a:rPr>
              <a:t>Students will be asked to consider real-life acts of heroism they have heard about or personally witnessed.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5705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97FB2-8CC9-A643-AB1E-D7FC2FDE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19743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sz="6700" b="1" dirty="0"/>
              <a:t>RTI Tiered Lesson </a:t>
            </a:r>
            <a:br>
              <a:rPr lang="en-US" b="1" dirty="0"/>
            </a:br>
            <a:r>
              <a:rPr lang="en-US" sz="4400" b="1" dirty="0"/>
              <a:t>Tier 1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050FD-CB2B-FA40-B06D-C5B765B95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681843"/>
            <a:ext cx="11560628" cy="486591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CA" sz="2800" dirty="0">
                <a:effectLst/>
              </a:rPr>
              <a:t>Students will be asked to discuss what they believe makes someone a hero, and what qualities heroes possess. </a:t>
            </a:r>
          </a:p>
          <a:p>
            <a:pPr>
              <a:buFont typeface="Wingdings" pitchFamily="2" charset="2"/>
              <a:buChar char="v"/>
            </a:pPr>
            <a:r>
              <a:rPr lang="en-CA" sz="2800" dirty="0">
                <a:effectLst/>
              </a:rPr>
              <a:t>The teacher will shift the discussion to real-life situations where people have seen a heroic act. </a:t>
            </a:r>
          </a:p>
          <a:p>
            <a:pPr>
              <a:buFont typeface="Wingdings" pitchFamily="2" charset="2"/>
              <a:buChar char="v"/>
            </a:pPr>
            <a:r>
              <a:rPr lang="en-CA" sz="2800" dirty="0">
                <a:effectLst/>
              </a:rPr>
              <a:t>After the discussion, the students will discuss their own personal stories with who they view as heroes.</a:t>
            </a:r>
          </a:p>
          <a:p>
            <a:pPr>
              <a:buFont typeface="Wingdings" pitchFamily="2" charset="2"/>
              <a:buChar char="v"/>
            </a:pPr>
            <a:r>
              <a:rPr lang="en-CA" sz="2800" dirty="0">
                <a:effectLst/>
              </a:rPr>
              <a:t>Students will complete a collage activity which would include news articles, headlines and pictures. After that, the students will each present their hero and findings individually. </a:t>
            </a:r>
          </a:p>
          <a:p>
            <a:pPr>
              <a:buFont typeface="Wingdings" pitchFamily="2" charset="2"/>
              <a:buChar char="v"/>
            </a:pPr>
            <a:r>
              <a:rPr lang="en-CA" sz="2800" dirty="0">
                <a:effectLst/>
              </a:rPr>
              <a:t>Students will write an essay that fully expands on what they learned in class about heroism.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3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E015-DA53-B64F-8D6D-1453846D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30629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sz="6700" b="1" dirty="0"/>
              <a:t>RTI Tiered Lesson </a:t>
            </a:r>
            <a:br>
              <a:rPr lang="en-US" sz="6000" b="1" dirty="0"/>
            </a:br>
            <a:r>
              <a:rPr lang="en-US" sz="4400" b="1" dirty="0"/>
              <a:t>Tier 2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B142A-CE7F-0049-AE15-A7057BDD3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4500"/>
            <a:ext cx="11381014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CA" sz="2600" dirty="0">
                <a:effectLst/>
              </a:rPr>
              <a:t>Students who have difficulty with the discussions or understanding certain concepts, can work in discussion groups with around 3-4 students who also require a little more help. </a:t>
            </a:r>
          </a:p>
          <a:p>
            <a:pPr>
              <a:buFont typeface="Wingdings" pitchFamily="2" charset="2"/>
              <a:buChar char="v"/>
            </a:pPr>
            <a:r>
              <a:rPr lang="en-CA" sz="2600" dirty="0">
                <a:effectLst/>
              </a:rPr>
              <a:t>The students in tier 2 receive assistance in building their collage with their groups. </a:t>
            </a:r>
          </a:p>
          <a:p>
            <a:pPr>
              <a:buFont typeface="Wingdings" pitchFamily="2" charset="2"/>
              <a:buChar char="v"/>
            </a:pPr>
            <a:r>
              <a:rPr lang="en-CA" sz="2600" dirty="0">
                <a:effectLst/>
              </a:rPr>
              <a:t>The students also have the option to present their hero in front of the class or to their group</a:t>
            </a:r>
          </a:p>
          <a:p>
            <a:pPr>
              <a:buFont typeface="Wingdings" pitchFamily="2" charset="2"/>
              <a:buChar char="v"/>
            </a:pPr>
            <a:r>
              <a:rPr lang="en-CA" sz="2600" dirty="0">
                <a:effectLst/>
              </a:rPr>
              <a:t>For the creative writing assessment, the students would write a shorter essay than tier 1 students</a:t>
            </a:r>
          </a:p>
          <a:p>
            <a:pPr>
              <a:buFont typeface="Wingdings" pitchFamily="2" charset="2"/>
              <a:buChar char="v"/>
            </a:pPr>
            <a:r>
              <a:rPr lang="en-CA" sz="2600" dirty="0">
                <a:effectLst/>
              </a:rPr>
              <a:t>They would be presented with a word bank for assistance in writing their essays.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09307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242641"/>
      </a:dk2>
      <a:lt2>
        <a:srgbClr val="E2E6E8"/>
      </a:lt2>
      <a:accent1>
        <a:srgbClr val="E76A29"/>
      </a:accent1>
      <a:accent2>
        <a:srgbClr val="D51726"/>
      </a:accent2>
      <a:accent3>
        <a:srgbClr val="E72987"/>
      </a:accent3>
      <a:accent4>
        <a:srgbClr val="D517C4"/>
      </a:accent4>
      <a:accent5>
        <a:srgbClr val="A929E7"/>
      </a:accent5>
      <a:accent6>
        <a:srgbClr val="5D32DA"/>
      </a:accent6>
      <a:hlink>
        <a:srgbClr val="3B8AB3"/>
      </a:hlink>
      <a:folHlink>
        <a:srgbClr val="7F7F7F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949</Words>
  <Application>Microsoft Macintosh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Bodoni MT</vt:lpstr>
      <vt:lpstr>Goudy Old Style</vt:lpstr>
      <vt:lpstr>Wingdings</vt:lpstr>
      <vt:lpstr>Wingdings 2</vt:lpstr>
      <vt:lpstr>SlateVTI</vt:lpstr>
      <vt:lpstr>Tiered Lesson Plan</vt:lpstr>
      <vt:lpstr>KUD – Know (facts)</vt:lpstr>
      <vt:lpstr>KUD – Understand (big ideas)</vt:lpstr>
      <vt:lpstr>KUD – Do (skills)</vt:lpstr>
      <vt:lpstr>Assessment (KWL)</vt:lpstr>
      <vt:lpstr>Assessment (KWL)</vt:lpstr>
      <vt:lpstr>Common Experience</vt:lpstr>
      <vt:lpstr>RTI Tiered Lesson  Tier 1</vt:lpstr>
      <vt:lpstr>RTI Tiered Lesson  Tier 2</vt:lpstr>
      <vt:lpstr>RTI Tiered Lesson  Tier 3</vt:lpstr>
      <vt:lpstr>Assessments  Part 1: Collage</vt:lpstr>
      <vt:lpstr>Assessments  Part 2: Oral Presentation</vt:lpstr>
      <vt:lpstr>Assessments  Part 3: Creative Writing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Tiered Lesson Plan</dc:title>
  <dc:creator>Alyssia Bray</dc:creator>
  <cp:lastModifiedBy>Alyssia Bray</cp:lastModifiedBy>
  <cp:revision>15</cp:revision>
  <dcterms:created xsi:type="dcterms:W3CDTF">2019-10-27T15:52:43Z</dcterms:created>
  <dcterms:modified xsi:type="dcterms:W3CDTF">2019-10-28T19:20:56Z</dcterms:modified>
</cp:coreProperties>
</file>